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Дом\Downloads\img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14290"/>
            <a:ext cx="7772400" cy="1470025"/>
          </a:xfrm>
        </p:spPr>
        <p:txBody>
          <a:bodyPr/>
          <a:lstStyle/>
          <a:p>
            <a:r>
              <a:rPr lang="en-US" b="1" dirty="0" smtClean="0"/>
              <a:t>E</a:t>
            </a:r>
            <a:r>
              <a:rPr lang="en-US" b="1" dirty="0" smtClean="0"/>
              <a:t>nglish </a:t>
            </a:r>
            <a:r>
              <a:rPr lang="en-US" b="1" dirty="0" smtClean="0"/>
              <a:t>borrowings in </a:t>
            </a:r>
            <a:r>
              <a:rPr lang="en-US" b="1" dirty="0" smtClean="0"/>
              <a:t>Russian </a:t>
            </a:r>
            <a:r>
              <a:rPr lang="en-US" b="1" dirty="0" smtClean="0"/>
              <a:t>language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Дом\Downloads\slide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0"/>
            <a:ext cx="7072362" cy="4378106"/>
          </a:xfrm>
          <a:prstGeom prst="rect">
            <a:avLst/>
          </a:prstGeom>
          <a:noFill/>
        </p:spPr>
      </p:pic>
      <p:pic>
        <p:nvPicPr>
          <p:cNvPr id="24579" name="Picture 3" descr="C:\Users\Дом\Downloads\english-borrowings-in-russian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4143380"/>
            <a:ext cx="7000924" cy="285749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Дом\Downloads\img13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-8000" contrast="-1000"/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Дом\Downloads\img15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-23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Дом\Downloads\25753635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0"/>
            <a:ext cx="5929322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7224" y="857232"/>
            <a:ext cx="3571900" cy="546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ru-RU" sz="2000" dirty="0" smtClean="0"/>
              <a:t>Сегодня я узнал..</a:t>
            </a:r>
          </a:p>
          <a:p>
            <a:pPr>
              <a:lnSpc>
                <a:spcPct val="300000"/>
              </a:lnSpc>
            </a:pPr>
            <a:r>
              <a:rPr lang="ru-RU" sz="2000" dirty="0" smtClean="0"/>
              <a:t>Я понял, что…</a:t>
            </a:r>
          </a:p>
          <a:p>
            <a:pPr>
              <a:lnSpc>
                <a:spcPct val="300000"/>
              </a:lnSpc>
            </a:pPr>
            <a:r>
              <a:rPr lang="ru-RU" sz="2000" dirty="0" smtClean="0"/>
              <a:t>Я научился…</a:t>
            </a:r>
          </a:p>
          <a:p>
            <a:pPr>
              <a:lnSpc>
                <a:spcPct val="300000"/>
              </a:lnSpc>
            </a:pPr>
            <a:r>
              <a:rPr lang="ru-RU" sz="2000" dirty="0" smtClean="0"/>
              <a:t>Я попробую…</a:t>
            </a:r>
          </a:p>
          <a:p>
            <a:pPr>
              <a:lnSpc>
                <a:spcPct val="300000"/>
              </a:lnSpc>
            </a:pPr>
            <a:r>
              <a:rPr lang="ru-RU" sz="2000" dirty="0" smtClean="0"/>
              <a:t>Меня удивило…</a:t>
            </a:r>
          </a:p>
          <a:p>
            <a:pPr>
              <a:lnSpc>
                <a:spcPct val="300000"/>
              </a:lnSpc>
            </a:pPr>
            <a:r>
              <a:rPr lang="ru-RU" sz="2000" dirty="0" smtClean="0"/>
              <a:t>Мне захотелось….</a:t>
            </a:r>
            <a:endParaRPr lang="ru-RU" sz="20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C:\Users\Дом\Downloads\english-borrowings-in-russian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51042"/>
            <a:ext cx="9144000" cy="220695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357166"/>
            <a:ext cx="80010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Англицизм</a:t>
            </a:r>
            <a:r>
              <a:rPr lang="ru-RU" sz="2400" dirty="0" smtClean="0"/>
              <a:t> — заимствование из английской лексики. Англицизмы стали проникать в русский язык с начала 19 века, но их приток в нашу лексику оставался слабым вплоть до 1990-х </a:t>
            </a:r>
            <a:r>
              <a:rPr lang="ru-RU" sz="2400" dirty="0" err="1" smtClean="0"/>
              <a:t>гг</a:t>
            </a:r>
            <a:r>
              <a:rPr lang="ru-RU" sz="2400" dirty="0" smtClean="0"/>
              <a:t>, когда началось повальное заимствование как слов без соответствующих понятий </a:t>
            </a:r>
            <a:r>
              <a:rPr lang="ru-RU" sz="2400" dirty="0" smtClean="0">
                <a:solidFill>
                  <a:srgbClr val="C00000"/>
                </a:solidFill>
              </a:rPr>
              <a:t>– в компьютерной терминологии </a:t>
            </a:r>
            <a:r>
              <a:rPr lang="ru-RU" sz="2400" dirty="0" smtClean="0"/>
              <a:t>(</a:t>
            </a:r>
            <a:r>
              <a:rPr lang="ru-RU" sz="2400" b="1" dirty="0" smtClean="0"/>
              <a:t>шредер, </a:t>
            </a:r>
            <a:r>
              <a:rPr lang="ru-RU" sz="2400" b="1" dirty="0" err="1" smtClean="0"/>
              <a:t>оверхэд</a:t>
            </a:r>
            <a:r>
              <a:rPr lang="ru-RU" sz="2400" b="1" dirty="0" smtClean="0"/>
              <a:t>, плоттер</a:t>
            </a:r>
            <a:r>
              <a:rPr lang="ru-RU" sz="2400" dirty="0" smtClean="0"/>
              <a:t>) </a:t>
            </a:r>
            <a:r>
              <a:rPr lang="ru-RU" sz="2400" dirty="0" smtClean="0">
                <a:solidFill>
                  <a:srgbClr val="C00000"/>
                </a:solidFill>
              </a:rPr>
              <a:t>и деловой лексике </a:t>
            </a:r>
            <a:r>
              <a:rPr lang="ru-RU" sz="2400" dirty="0" smtClean="0"/>
              <a:t>(</a:t>
            </a:r>
            <a:r>
              <a:rPr lang="ru-RU" sz="2400" b="1" dirty="0" smtClean="0"/>
              <a:t>дефолт, маркетинг, </a:t>
            </a:r>
            <a:r>
              <a:rPr lang="ru-RU" sz="2400" b="1" dirty="0" smtClean="0"/>
              <a:t>дилер</a:t>
            </a:r>
            <a:r>
              <a:rPr lang="ru-RU" sz="2400" dirty="0" smtClean="0"/>
              <a:t>), </a:t>
            </a:r>
            <a:r>
              <a:rPr lang="ru-RU" sz="2400" dirty="0" smtClean="0"/>
              <a:t>так и замещение русских слов английскими для выражения положительности или отрицательности, отсутствующих у исходного слова в принимающем языке (пивная — </a:t>
            </a:r>
            <a:r>
              <a:rPr lang="ru-RU" sz="2400" b="1" dirty="0" smtClean="0"/>
              <a:t>паб</a:t>
            </a:r>
            <a:r>
              <a:rPr lang="ru-RU" sz="2400" dirty="0" smtClean="0"/>
              <a:t>, убийца — </a:t>
            </a:r>
            <a:r>
              <a:rPr lang="ru-RU" sz="2400" b="1" dirty="0" smtClean="0"/>
              <a:t>киллер</a:t>
            </a:r>
            <a:r>
              <a:rPr lang="ru-RU" sz="2400" dirty="0" smtClean="0"/>
              <a:t>, безбожник</a:t>
            </a:r>
            <a:r>
              <a:rPr lang="ru-RU" sz="2400" b="1" dirty="0" smtClean="0"/>
              <a:t> -атеист</a:t>
            </a:r>
            <a:r>
              <a:rPr lang="ru-RU" sz="2400" dirty="0" smtClean="0"/>
              <a:t>).</a:t>
            </a:r>
            <a:endParaRPr lang="ru-RU" sz="24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ownloads\61428981a321aa69877afd580ae167e8.jpg"/>
          <p:cNvPicPr>
            <a:picLocks noChangeAspect="1" noChangeArrowheads="1"/>
          </p:cNvPicPr>
          <p:nvPr/>
        </p:nvPicPr>
        <p:blipFill>
          <a:blip r:embed="rId2">
            <a:lum bright="35000" contrast="-70000"/>
          </a:blip>
          <a:stretch>
            <a:fillRect/>
          </a:stretch>
        </p:blipFill>
        <p:spPr bwMode="auto">
          <a:xfrm>
            <a:off x="-1" y="0"/>
            <a:ext cx="912973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500034" y="571480"/>
            <a:ext cx="828680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/>
              <a:t>1 -</a:t>
            </a:r>
            <a:r>
              <a:rPr lang="ru-RU" b="1" dirty="0" smtClean="0"/>
              <a:t>дипломатические </a:t>
            </a:r>
            <a:r>
              <a:rPr lang="ru-RU" b="1" dirty="0" smtClean="0"/>
              <a:t>и торговые отношения.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fontAlgn="base"/>
            <a:r>
              <a:rPr lang="ru-RU" dirty="0" smtClean="0"/>
              <a:t>2-как </a:t>
            </a:r>
            <a:r>
              <a:rPr lang="ru-RU" b="1" dirty="0" smtClean="0"/>
              <a:t>наименования новой реалии</a:t>
            </a:r>
            <a:r>
              <a:rPr lang="ru-RU" dirty="0" smtClean="0"/>
              <a:t>, нового предмета, нового понятия, появившегося в общественной жизни. Например: паблисити, </a:t>
            </a:r>
            <a:r>
              <a:rPr lang="ru-RU" dirty="0" err="1" smtClean="0"/>
              <a:t>брэнд</a:t>
            </a:r>
            <a:r>
              <a:rPr lang="ru-RU" dirty="0" smtClean="0"/>
              <a:t>, сноб, юмор, плеер, бульдозер, коктейль. </a:t>
            </a:r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r>
              <a:rPr lang="ru-RU" dirty="0" smtClean="0"/>
              <a:t>3. </a:t>
            </a:r>
            <a:r>
              <a:rPr lang="ru-RU" dirty="0" smtClean="0"/>
              <a:t>Новое слово является </a:t>
            </a:r>
            <a:r>
              <a:rPr lang="ru-RU" b="1" dirty="0" smtClean="0"/>
              <a:t>более удобным </a:t>
            </a:r>
            <a:r>
              <a:rPr lang="ru-RU" dirty="0" smtClean="0"/>
              <a:t>обозначением того, что прежде называлось при помощи словосочетания: наиболее раскупаемая книга – бестселлер, меткий стрелок – снайпер, бегун на короткие дистанции – спринтер, гостиница для авто туристов – мотель, предпринимательская деятельность – </a:t>
            </a:r>
            <a:r>
              <a:rPr lang="ru-RU" dirty="0" smtClean="0"/>
              <a:t>бизнес.</a:t>
            </a:r>
          </a:p>
          <a:p>
            <a:pPr fontAlgn="base"/>
            <a:endParaRPr lang="ru-RU" dirty="0" smtClean="0"/>
          </a:p>
          <a:p>
            <a:pPr fontAlgn="base"/>
            <a:r>
              <a:rPr lang="ru-RU" dirty="0" smtClean="0"/>
              <a:t>4 . </a:t>
            </a:r>
            <a:r>
              <a:rPr lang="ru-RU" dirty="0" smtClean="0"/>
              <a:t>Заимствование новых слов обусловлено влиянием иностранной культуры, диктуется просто – напросто </a:t>
            </a:r>
            <a:r>
              <a:rPr lang="ru-RU" b="1" dirty="0" smtClean="0"/>
              <a:t>модой на английские слова</a:t>
            </a:r>
            <a:r>
              <a:rPr lang="ru-RU" dirty="0" smtClean="0"/>
              <a:t>.</a:t>
            </a:r>
          </a:p>
          <a:p>
            <a:pPr fontAlgn="base"/>
            <a:endParaRPr lang="ru-RU" dirty="0" smtClean="0"/>
          </a:p>
          <a:p>
            <a:pPr fontAlgn="base"/>
            <a:r>
              <a:rPr lang="ru-RU" dirty="0" smtClean="0"/>
              <a:t>5. </a:t>
            </a:r>
            <a:r>
              <a:rPr lang="ru-RU" b="1" dirty="0" smtClean="0"/>
              <a:t>Уточнение</a:t>
            </a:r>
            <a:r>
              <a:rPr lang="ru-RU" dirty="0" smtClean="0"/>
              <a:t> или детализация соответствующего понятия. Например, в русском языке было варенье, которым называлось и жидкое, и густое </a:t>
            </a:r>
            <a:r>
              <a:rPr lang="ru-RU" dirty="0" smtClean="0"/>
              <a:t>варенье - густое </a:t>
            </a:r>
            <a:r>
              <a:rPr lang="ru-RU" dirty="0" smtClean="0"/>
              <a:t>варенье стали называть английским словом джем. Так же возникли слова репортаж (при исконно русском – рассказ), тотальный (при исконно русском – всеобщий), хобби (при исконно русском – увлечение), комфорт (при исконно русском – удобство), сервис ( при исконно русском – обслуживание)и др. 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500166" y="0"/>
            <a:ext cx="5715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The reasons for borrowings</a:t>
            </a:r>
            <a:r>
              <a:rPr lang="ru-RU" sz="3200" b="1" dirty="0" smtClean="0">
                <a:solidFill>
                  <a:srgbClr val="FF0000"/>
                </a:solidFill>
              </a:rPr>
              <a:t>: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Дом\Downloads\500_F_70516376_y7zvPf3JkQtpABuycP7i2qoj6Jy5OxvD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32000" contrast="-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57158" y="1571612"/>
            <a:ext cx="821537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Джинсы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Jeans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ткань с диагональным переплетением,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деним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Клатч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To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clutch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схватить, стиснуть, сжать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Леггинсы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Leggings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гетры, гамаши;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leg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— нога	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Лонгслив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Long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— длинный;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sleeve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— рукав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Футболка с длинными рукавами)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Свитер 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To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sweat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потеть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Шорты	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Short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короткий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71604" y="714356"/>
            <a:ext cx="5786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Clothes</a:t>
            </a:r>
            <a:r>
              <a:rPr lang="ru-RU" sz="4000" b="1" dirty="0" smtClean="0">
                <a:solidFill>
                  <a:srgbClr val="FF0000"/>
                </a:solidFill>
              </a:rPr>
              <a:t>: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Дом\Downloads\foto_fon_dlja_fud_foto_1 (1)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11000"/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500430" y="428604"/>
            <a:ext cx="21431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Food</a:t>
            </a:r>
            <a:r>
              <a:rPr lang="ru-RU" sz="4000" b="1" dirty="0" smtClean="0">
                <a:solidFill>
                  <a:srgbClr val="FF0000"/>
                </a:solidFill>
              </a:rPr>
              <a:t>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642910" y="1714488"/>
            <a:ext cx="792961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Джем -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To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jam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сжимать, давить	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Крекер-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To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crack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ломать	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Ростбиф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Roast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жареная;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beef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говядина	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Хот-дог-Hot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горячая;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dog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— собака	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/>
              <a:t>Dachshund </a:t>
            </a:r>
            <a:r>
              <a:rPr lang="en-US" b="1" dirty="0" smtClean="0"/>
              <a:t>sandwiches (</a:t>
            </a:r>
            <a:r>
              <a:rPr lang="ru-RU" b="1" dirty="0" smtClean="0"/>
              <a:t>сэндвич-такса). 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Чипсы-Chips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— жареный хрустящий картофель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Дом\Downloads\Business-Agreement-Powerpoint-Templates-900x0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57158" y="857232"/>
            <a:ext cx="8501122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Бренд	    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Brand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марка, название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Дефолт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Default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неплатеж, халатность, недостаток	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Дилер 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Dealer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торговец, агент по продаже	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Инвестор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Investor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вкладчик	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Лизинг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To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lease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сдавать в аренду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Маркетинг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Marketing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продвижение на рынке, рыночная деятельность	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Ноу-хау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To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know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знать;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how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как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Технология, секрет производства)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Пиар	       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Public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relations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— связи с общественностью	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Прайслист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Price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цена;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list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список	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Промоутер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To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promote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продвигать		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Риэлтор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Realty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недвижимость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Фрилансер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Freelancer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внештатный сотрудник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Холдинг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To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hold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держать, владеть	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357166"/>
            <a:ext cx="671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Business</a:t>
            </a:r>
            <a:r>
              <a:rPr lang="ru-RU" sz="4000" b="1" dirty="0" smtClean="0">
                <a:solidFill>
                  <a:srgbClr val="FF0000"/>
                </a:solidFill>
              </a:rPr>
              <a:t>: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ом\Downloads\26698070-handball-sport-poster-background-Stock-Photo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4786314" cy="688380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643174" y="357166"/>
            <a:ext cx="3500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Sport</a:t>
            </a:r>
            <a:r>
              <a:rPr lang="ru-RU" sz="4000" b="1" dirty="0" smtClean="0">
                <a:solidFill>
                  <a:srgbClr val="FF0000"/>
                </a:solidFill>
              </a:rPr>
              <a:t>: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142976" y="1779687"/>
            <a:ext cx="800102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Армрестлинг  </a:t>
            </a:r>
            <a:r>
              <a:rPr lang="ru-RU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Arm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рука;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wrestling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борьба</a:t>
            </a:r>
            <a:endParaRPr lang="ru-RU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Баскетбол, волейбол, футбол, бейсбол, гандбол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Ball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мяч;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basket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— корзина;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volley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удар с лета, прием мяча на лету;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foot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— нога;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base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— база;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hand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рука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Бодибилдинг	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Body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тело;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build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строить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Допинг	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Dope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наркотик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Пенальти	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Penalty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наказание, штраф	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Скейтборд	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To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skate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— кататься;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board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— доска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Спорт	            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Sport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—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спорт</a:t>
            </a:r>
            <a:r>
              <a:rPr lang="ru-RU" b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Слово изначально произошло от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disport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b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                 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                 означающего «развлечение, отвлечение от работы».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Старт	            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Start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— отправление, старт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Тайм	            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Time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— время, срок.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Период времени спортивной игры.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Фитнес	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Fitness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— выносливость, физическая культура, форма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	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ом\Downloads\IT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12000"/>
          </a:blip>
          <a:srcRect/>
          <a:stretch>
            <a:fillRect/>
          </a:stretch>
        </p:blipFill>
        <p:spPr bwMode="auto">
          <a:xfrm>
            <a:off x="-59962" y="-1"/>
            <a:ext cx="9203962" cy="6858001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85720" y="1071546"/>
            <a:ext cx="6286544" cy="54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Геймер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Game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игра.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Дисплей	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Display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демонстрация, показ	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Драйвер	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To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drive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управлять, вести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Кликать	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Click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щелчок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Комьюнити</a:t>
            </a:r>
            <a:r>
              <a:rPr lang="en-US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Community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сообщество	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Логин	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Login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вход в систему	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Ноутбук	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Notebook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блокнот, записная книжка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Пост	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To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post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публиковать информацию	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Провайдер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To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provide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снабжать, обеспечивать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Трафик	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Traffic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движение, поток информации	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Хакер	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To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hack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взламывать, рубить	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Юзер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User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пользователь	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4480" y="357166"/>
            <a:ext cx="5857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   </a:t>
            </a:r>
            <a:r>
              <a:rPr lang="en-US" sz="4000" b="1" dirty="0" smtClean="0">
                <a:solidFill>
                  <a:srgbClr val="FF0000"/>
                </a:solidFill>
              </a:rPr>
              <a:t>IT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ом\Downloads\mqdefault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22000"/>
          </a:blip>
          <a:srcRect/>
          <a:stretch>
            <a:fillRect/>
          </a:stretch>
        </p:blipFill>
        <p:spPr bwMode="auto">
          <a:xfrm>
            <a:off x="0" y="-13242"/>
            <a:ext cx="9144000" cy="6871242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42844" y="642919"/>
            <a:ext cx="9001156" cy="598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2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Клевый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clever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умный, ловкий, одаренный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Клоун	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Clown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неотесанный парень, шут, клоун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Кроссворд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Cross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пересекающийся;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word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— слово	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Лузер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To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lose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— терять, упустить, отстать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Парковка	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To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park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парковать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Паззл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Puzzle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головоломка	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Плейлист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Play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играть;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list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— список	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Прессинг	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To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press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давить	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Рейтинг	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To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rate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оценивать	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Ремейк	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Remake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переделка	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Репортаж	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To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report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сообщать	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Саундтрек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Sound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звук;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track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— дорожка</a:t>
            </a:r>
            <a:endParaRPr lang="ru-RU" sz="16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Секонд-хэнд</a:t>
            </a:r>
            <a:r>
              <a:rPr lang="ru-RU" sz="16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Second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второй;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hand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рука</a:t>
            </a:r>
            <a:endParaRPr lang="ru-RU" sz="16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Секьюрити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Security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—безопасность, охрана</a:t>
            </a:r>
            <a:endParaRPr lang="ru-RU" sz="16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Селфи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Self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само-	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Сквер	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Square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площадь	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Спикер	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To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speak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говорить	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Тест-драйв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Test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пробный;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drive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— поездка</a:t>
            </a:r>
            <a:endParaRPr lang="ru-RU" sz="16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Ток-шоу	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To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talk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говорить;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show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— представление	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Трамвай	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Tram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вагон;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way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— путь	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Троллейбус</a:t>
            </a:r>
            <a:r>
              <a:rPr lang="en-US" sz="16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Trolley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роликовый токосъемник;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bus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— автобус, омнибус	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Тюнинг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Tuning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настройка, налаживание</a:t>
            </a:r>
            <a:endParaRPr lang="ru-RU" sz="16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Хенд-мейд</a:t>
            </a:r>
            <a:r>
              <a:rPr lang="ru-RU" sz="16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Hand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рука;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made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— сделано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Шампунь	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Shampoo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мытье головы	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0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The most popular words</a:t>
            </a:r>
            <a:r>
              <a:rPr lang="ru-RU" sz="3600" dirty="0" smtClean="0">
                <a:solidFill>
                  <a:srgbClr val="FF0000"/>
                </a:solidFill>
              </a:rPr>
              <a:t>: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140</Words>
  <PresentationFormat>Экран (4:3)</PresentationFormat>
  <Paragraphs>110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English borrowings in Russian language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Максим Суганов</dc:creator>
  <cp:lastModifiedBy>Дом</cp:lastModifiedBy>
  <cp:revision>21</cp:revision>
  <dcterms:created xsi:type="dcterms:W3CDTF">2017-11-02T14:27:37Z</dcterms:created>
  <dcterms:modified xsi:type="dcterms:W3CDTF">2017-11-02T17:47:50Z</dcterms:modified>
</cp:coreProperties>
</file>