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256" r:id="rId2"/>
    <p:sldId id="273" r:id="rId3"/>
    <p:sldId id="272" r:id="rId4"/>
    <p:sldId id="258" r:id="rId5"/>
    <p:sldId id="259" r:id="rId6"/>
    <p:sldId id="260" r:id="rId7"/>
    <p:sldId id="264" r:id="rId8"/>
    <p:sldId id="274" r:id="rId9"/>
    <p:sldId id="27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371EDF-4D16-4A24-BC06-C87C7ED87DFD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5E2FFF-4C36-4B28-8E56-EC5F6C1CB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8592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04B116-1157-4839-878D-B415AB12269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8302C-93A8-4111-B58E-5AC1D9852B1A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75361-0F5C-4A11-AB1E-70828CFEFA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72E215-84C5-4F8B-A5B6-F0B4FA7825F3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6A424-F940-47D1-8FF9-B84CF075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F6C426-B05C-492D-8A7F-1DA046075024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D88C5-6536-4E9F-A7D9-02D7986D14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14EC41-AE4C-4828-93DD-24163BA4FBB2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5AB18-99C3-4924-BD6F-CE4895ECD5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65FD18-84FE-4705-AF52-C86EF40AD24C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35E8E-54EF-4C04-845B-7764D117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AC887-C2AB-4A18-B6E7-0CE9BDDA0B78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D7B2-144D-4890-8B3C-526301161C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2DB60-1508-4578-B4B8-0A99F20E68E2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9B85E-FD20-4A3A-8F3E-CD9D91E08C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04222-8A29-4E17-8DA6-488FFF94287A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218F3-606A-48A5-9F15-7E83970DF9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7BD01-7C13-4100-8684-0651BCDAB2C0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C7125-0E93-4EE8-A3CB-8E8CD9C6BB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221DC0-54C9-4C8B-BA5D-10D9BB862B8F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915AF-222F-43E5-8069-3FE6FE6BAF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157FD8-63DB-4A1A-BA3B-F754798E3FDC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39277-AAFB-4587-92ED-EAF62E9F94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B03A941-E24C-413A-B95A-AED78FC94E18}" type="datetimeFigureOut">
              <a:rPr lang="ru-RU" smtClean="0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23283913-6DB8-4A0C-A5F4-FD28B78EBF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8064896" cy="42484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8200" i="1" dirty="0" smtClean="0"/>
              <a:t>The </a:t>
            </a:r>
            <a:r>
              <a:rPr lang="ru-RU" sz="8200" i="1" dirty="0" err="1" smtClean="0"/>
              <a:t>Past</a:t>
            </a:r>
            <a:r>
              <a:rPr lang="ru-RU" sz="8200" i="1" dirty="0" smtClean="0"/>
              <a:t> </a:t>
            </a:r>
            <a:r>
              <a:rPr lang="ru-RU" sz="8200" i="1" dirty="0" err="1" smtClean="0"/>
              <a:t>Perfect</a:t>
            </a:r>
            <a:r>
              <a:rPr lang="en-US" sz="8200" i="1" dirty="0" smtClean="0"/>
              <a:t> Continuous</a:t>
            </a:r>
            <a:endParaRPr lang="ru-RU" sz="8200" dirty="0"/>
          </a:p>
        </p:txBody>
      </p:sp>
      <p:sp>
        <p:nvSpPr>
          <p:cNvPr id="1331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eaLnBrk="1" hangingPunct="1">
              <a:buNone/>
            </a:pPr>
            <a:endParaRPr lang="ru-RU" sz="8000" dirty="0" smtClean="0"/>
          </a:p>
        </p:txBody>
      </p:sp>
      <p:pic>
        <p:nvPicPr>
          <p:cNvPr id="4" name="Рисунок 7" descr="NA01474_.W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857625"/>
            <a:ext cx="37988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99" y="3573016"/>
            <a:ext cx="7334201" cy="1942152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FF0000"/>
                </a:solidFill>
              </a:rPr>
              <a:t>had </a:t>
            </a:r>
            <a:r>
              <a:rPr lang="en-US" sz="8000" i="1" dirty="0" smtClean="0">
                <a:solidFill>
                  <a:srgbClr val="FF0000"/>
                </a:solidFill>
              </a:rPr>
              <a:t>been</a:t>
            </a:r>
            <a:r>
              <a:rPr lang="ru-RU" sz="80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8000" i="1" dirty="0" smtClean="0">
                <a:solidFill>
                  <a:srgbClr val="FF0000"/>
                </a:solidFill>
              </a:rPr>
              <a:t>+</a:t>
            </a:r>
            <a:r>
              <a:rPr lang="ru-RU" sz="8000" i="1" dirty="0" smtClean="0">
                <a:solidFill>
                  <a:srgbClr val="FF0000"/>
                </a:solidFill>
              </a:rPr>
              <a:t> </a:t>
            </a:r>
            <a:r>
              <a:rPr lang="en-US" sz="8000" i="1" dirty="0" err="1" smtClean="0">
                <a:solidFill>
                  <a:srgbClr val="FF0000"/>
                </a:solidFill>
              </a:rPr>
              <a:t>V</a:t>
            </a:r>
            <a:r>
              <a:rPr lang="en-US" sz="8000" i="1" baseline="-25000" dirty="0" err="1" smtClean="0">
                <a:solidFill>
                  <a:srgbClr val="FF0000"/>
                </a:solidFill>
              </a:rPr>
              <a:t>ing</a:t>
            </a:r>
            <a:r>
              <a:rPr lang="ru-RU" sz="8000" dirty="0">
                <a:solidFill>
                  <a:srgbClr val="FF0000"/>
                </a:solidFill>
              </a:rPr>
              <a:t/>
            </a:r>
            <a:br>
              <a:rPr lang="ru-RU" sz="8000" dirty="0">
                <a:solidFill>
                  <a:srgbClr val="FF0000"/>
                </a:solidFill>
              </a:rPr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8136904" cy="2193424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ОБРАЗУЕТСЯ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ПОМОЩИ: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вспомогательного глагола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been</a:t>
            </a:r>
          </a:p>
          <a:p>
            <a:pPr marL="45720" indent="0"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основного глагола с окончанием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65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1196752"/>
            <a:ext cx="8928992" cy="5328592"/>
          </a:xfrm>
        </p:spPr>
        <p:txBody>
          <a:bodyPr>
            <a:normAutofit lnSpcReduction="10000"/>
          </a:bodyPr>
          <a:lstStyle/>
          <a:p>
            <a:pPr marL="342900" indent="-342900"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Передает </a:t>
            </a:r>
            <a:r>
              <a:rPr lang="ru-RU" sz="32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длительное действие, которое  </a:t>
            </a:r>
            <a:r>
              <a:rPr lang="ru-RU" sz="32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началось </a:t>
            </a:r>
            <a:r>
              <a:rPr lang="ru-RU" sz="32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определенного момента в прошлом и продолжалось в этот момент</a:t>
            </a:r>
            <a:r>
              <a:rPr lang="ru-RU" sz="32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en-US" sz="3600" b="1" i="1" dirty="0">
                <a:solidFill>
                  <a:srgbClr val="3A0000"/>
                </a:solidFill>
                <a:latin typeface="Times New Roman" pitchFamily="18" charset="0"/>
              </a:rPr>
              <a:t>I 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had been </a:t>
            </a:r>
            <a:r>
              <a:rPr lang="en-US" sz="3600" b="1" i="1" dirty="0">
                <a:solidFill>
                  <a:srgbClr val="3A0000"/>
                </a:solidFill>
                <a:latin typeface="Times New Roman" pitchFamily="18" charset="0"/>
              </a:rPr>
              <a:t>teach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ing</a:t>
            </a:r>
            <a:r>
              <a:rPr lang="en-US" sz="3600" b="1" i="1" dirty="0">
                <a:solidFill>
                  <a:srgbClr val="3A0000"/>
                </a:solidFill>
                <a:latin typeface="Times New Roman" pitchFamily="18" charset="0"/>
              </a:rPr>
              <a:t> at that school for some time before I met you</a:t>
            </a:r>
            <a:r>
              <a:rPr lang="ru-RU" sz="3600" b="1" i="1" dirty="0">
                <a:solidFill>
                  <a:srgbClr val="3A0000"/>
                </a:solidFill>
                <a:latin typeface="Times New Roman" pitchFamily="18" charset="0"/>
              </a:rPr>
              <a:t>.</a:t>
            </a:r>
            <a:endParaRPr lang="en-US" sz="3600" b="1" i="1" dirty="0">
              <a:solidFill>
                <a:srgbClr val="3A0000"/>
              </a:solidFill>
              <a:latin typeface="Times New Roman" pitchFamily="18" charset="0"/>
            </a:endParaRPr>
          </a:p>
          <a:p>
            <a:pPr marL="342900" indent="-342900"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 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действие, продолжавшееся некоторое время в прошлом, повлияло на следующее действие или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состояние:</a:t>
            </a:r>
          </a:p>
          <a:p>
            <a:pPr>
              <a:lnSpc>
                <a:spcPct val="90000"/>
              </a:lnSpc>
            </a:pPr>
            <a:r>
              <a:rPr lang="en-US" sz="3200" b="1" i="1" dirty="0" smtClean="0">
                <a:solidFill>
                  <a:srgbClr val="3A0000"/>
                </a:solidFill>
                <a:latin typeface="Times New Roman" pitchFamily="18" charset="0"/>
              </a:rPr>
              <a:t>He knew the city very well because he 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had been </a:t>
            </a:r>
            <a:r>
              <a:rPr lang="en-US" sz="3200" b="1" i="1" dirty="0" smtClean="0">
                <a:solidFill>
                  <a:srgbClr val="3A0000"/>
                </a:solidFill>
                <a:latin typeface="Times New Roman" pitchFamily="18" charset="0"/>
              </a:rPr>
              <a:t>work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ing</a:t>
            </a:r>
            <a:r>
              <a:rPr lang="en-US" sz="3200" b="1" i="1" dirty="0" smtClean="0">
                <a:solidFill>
                  <a:srgbClr val="3A0000"/>
                </a:solidFill>
                <a:latin typeface="Times New Roman" pitchFamily="18" charset="0"/>
              </a:rPr>
              <a:t> as a taxi driver for ages</a:t>
            </a:r>
            <a:r>
              <a:rPr lang="ru-RU" sz="3200" b="1" i="1" dirty="0" smtClean="0">
                <a:solidFill>
                  <a:srgbClr val="3A0000"/>
                </a:solidFill>
                <a:latin typeface="Times New Roman" pitchFamily="18" charset="0"/>
              </a:rPr>
              <a:t>.</a:t>
            </a:r>
            <a:endParaRPr lang="en-US" sz="3200" b="1" i="1" dirty="0">
              <a:solidFill>
                <a:srgbClr val="3A0000"/>
              </a:solidFill>
              <a:latin typeface="Times New Roman" pitchFamily="18" charset="0"/>
            </a:endParaRPr>
          </a:p>
          <a:p>
            <a:endParaRPr lang="ru-RU" sz="2400" dirty="0"/>
          </a:p>
          <a:p>
            <a:pPr>
              <a:buClr>
                <a:schemeClr val="accent4">
                  <a:lumMod val="50000"/>
                </a:schemeClr>
              </a:buClr>
            </a:pPr>
            <a:endParaRPr lang="ru-RU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648072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действие</a:t>
            </a:r>
            <a:endParaRPr lang="ru-RU" dirty="0"/>
          </a:p>
        </p:txBody>
      </p:sp>
      <p:pic>
        <p:nvPicPr>
          <p:cNvPr id="4" name="Рисунок 7" descr="BS00174_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32820"/>
            <a:ext cx="1423045" cy="161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826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9684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Эта временная форма выглядит одинаково для всех лиц и чисел: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00808"/>
            <a:ext cx="803126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I had been working.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We had been working.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You had been working.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He (she, it) had been working.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They had been working.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71296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ВОПРОСИТЕЛЬНА ФОРМА</a:t>
            </a:r>
            <a:endParaRPr lang="ru-RU" sz="5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44824"/>
            <a:ext cx="8892480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b="1" i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Had</a:t>
            </a:r>
            <a:r>
              <a:rPr lang="en-US" sz="6000" b="1" i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6000" b="1" i="1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you </a:t>
            </a:r>
            <a:r>
              <a:rPr lang="en-US" sz="6000" b="1" i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been</a:t>
            </a:r>
            <a:r>
              <a:rPr lang="en-US" sz="6000" b="1" i="1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work</a:t>
            </a:r>
            <a:r>
              <a:rPr lang="en-US" sz="6000" b="1" i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ing</a:t>
            </a:r>
            <a:r>
              <a:rPr lang="en-US" sz="6000" b="1" i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?</a:t>
            </a:r>
            <a:endParaRPr lang="ru-RU" sz="6000" b="1" i="1" dirty="0" smtClean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b="1" i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Had</a:t>
            </a:r>
            <a:r>
              <a:rPr lang="en-US" sz="6000" b="1" i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she </a:t>
            </a:r>
            <a:r>
              <a:rPr lang="en-US" sz="6000" b="1" i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been</a:t>
            </a:r>
            <a:r>
              <a:rPr lang="en-US" sz="6000" b="1" i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work</a:t>
            </a:r>
            <a:r>
              <a:rPr lang="en-US" sz="6000" b="1" i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ing</a:t>
            </a:r>
            <a:r>
              <a:rPr lang="en-US" sz="6000" b="1" i="1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?</a:t>
            </a:r>
            <a:endParaRPr lang="en-US" sz="6000" b="1" dirty="0">
              <a:ln w="1143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1296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Отрицательная форма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628800"/>
            <a:ext cx="8856984" cy="470898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b="1" i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I </a:t>
            </a:r>
            <a:r>
              <a:rPr lang="en-US" sz="60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had </a:t>
            </a: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not</a:t>
            </a:r>
            <a:r>
              <a:rPr lang="en-US" sz="60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been </a:t>
            </a:r>
            <a:r>
              <a:rPr lang="ru-RU" sz="6000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 </a:t>
            </a:r>
            <a:r>
              <a:rPr lang="en-US" sz="6000" b="1" i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work</a:t>
            </a:r>
            <a:r>
              <a:rPr lang="en-US" sz="6000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ing</a:t>
            </a: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.</a:t>
            </a:r>
            <a:endParaRPr lang="ru-RU" sz="6000" b="1" i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60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They </a:t>
            </a:r>
            <a:r>
              <a:rPr lang="en-US" sz="60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had </a:t>
            </a: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not</a:t>
            </a:r>
            <a:r>
              <a:rPr lang="en-US" sz="60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been </a:t>
            </a: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work</a:t>
            </a:r>
            <a:r>
              <a:rPr lang="en-US" sz="60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ing</a:t>
            </a:r>
            <a:r>
              <a:rPr lang="en-US" sz="6000" b="1" i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.</a:t>
            </a:r>
            <a:endParaRPr lang="en-US" sz="60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Рисунок 4" descr="J0287018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276872"/>
            <a:ext cx="2238375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Время </a:t>
            </a:r>
            <a:endParaRPr lang="en-US" sz="4800" b="1" dirty="0" smtClean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Past</a:t>
            </a:r>
            <a:r>
              <a:rPr lang="ru-RU" sz="48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ru-RU" sz="4800" b="1" i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Perfect</a:t>
            </a:r>
            <a:r>
              <a:rPr lang="ru-RU" sz="48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48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Continuous </a:t>
            </a:r>
            <a:r>
              <a:rPr lang="ru-RU" sz="48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употребляется с глаголами состояния и редко встречается в отрицательных предложениях. В обоих случаях его заменяет время </a:t>
            </a:r>
            <a:r>
              <a:rPr lang="ru-RU" sz="4800" b="1" i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Past</a:t>
            </a:r>
            <a:r>
              <a:rPr lang="ru-RU" sz="48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ru-RU" sz="4800" b="1" i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Perfect</a:t>
            </a:r>
            <a:r>
              <a:rPr lang="ru-RU" sz="48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. </a:t>
            </a:r>
            <a:endParaRPr lang="ru-RU" sz="4800" b="1" dirty="0">
              <a:ln w="1905"/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889248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Put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the verb in brackets into </a:t>
            </a:r>
            <a:endParaRPr lang="en-US" sz="36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  <a:p>
            <a:pPr algn="ctr"/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the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Past Perfect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Continuous:</a:t>
            </a:r>
          </a:p>
          <a:p>
            <a:pPr marL="514350" indent="-514350">
              <a:buAutoNum type="arabicPeriod"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(to wait) for half an hour before the taxi came.</a:t>
            </a:r>
          </a:p>
          <a:p>
            <a:pPr marL="514350" indent="-514350">
              <a:buAutoNum type="arabicPeriod"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(to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a rest) at the sanatorium for two weeks when the doctor arrived.</a:t>
            </a: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(to work) in the garden for some hours when it began to rain.</a:t>
            </a:r>
          </a:p>
          <a:p>
            <a:pPr marL="514350" indent="-514350">
              <a:buAutoNum type="arabicPeriod"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(to walk) for two hours when we saw a lake in the distance.</a:t>
            </a:r>
          </a:p>
          <a:p>
            <a:pPr marL="514350" indent="-514350">
              <a:buAutoNum type="arabicPeriod"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time she (to study) English for five years.</a:t>
            </a:r>
          </a:p>
          <a:p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4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628800"/>
            <a:ext cx="5148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ooper Black" pitchFamily="18" charset="0"/>
              </a:rPr>
              <a:t>Make up sentences according to the model: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9249" y="29249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735954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sz="2800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i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began playing volleyball. After an hour it began raining.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8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had been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en-US" sz="28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volleyball </a:t>
            </a:r>
            <a:r>
              <a:rPr lang="en-US" sz="28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 hour when it began raining. </a:t>
            </a:r>
          </a:p>
          <a:p>
            <a:pPr marL="457200" indent="-457200" algn="just">
              <a:buAutoNum type="arabicPeriod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scientist worked at the experiment. After a year the problem was solved. </a:t>
            </a:r>
          </a:p>
          <a:p>
            <a:pPr marL="457200" indent="-457200" algn="just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The scientist … for a year … when ….</a:t>
            </a:r>
          </a:p>
          <a:p>
            <a:pPr marL="457200" indent="-457200" algn="just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We packed our things. After two hours it was time to go to the railway station.</a:t>
            </a:r>
          </a:p>
          <a:p>
            <a:pPr marL="457200" indent="-457200" algn="just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We … when it ….</a:t>
            </a:r>
          </a:p>
          <a:p>
            <a:pPr marL="457200" indent="-457200" algn="just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The young man worked at the laboratory. After two years he decided to enter the university.</a:t>
            </a:r>
          </a:p>
          <a:p>
            <a:pPr marL="457200" indent="-457200" algn="just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The young man … when he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4633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121</TotalTime>
  <Words>286</Words>
  <Application>Microsoft Office PowerPoint</Application>
  <PresentationFormat>Экран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Слайд 1</vt:lpstr>
      <vt:lpstr>had been + Ving </vt:lpstr>
      <vt:lpstr>действие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Dejurniy_Zlodey</dc:creator>
  <cp:lastModifiedBy>Иукова</cp:lastModifiedBy>
  <cp:revision>17</cp:revision>
  <dcterms:created xsi:type="dcterms:W3CDTF">2012-04-11T16:47:02Z</dcterms:created>
  <dcterms:modified xsi:type="dcterms:W3CDTF">2018-11-28T01:41:19Z</dcterms:modified>
</cp:coreProperties>
</file>